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7562850" cy="106981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590" y="-78"/>
      </p:cViewPr>
      <p:guideLst>
        <p:guide orient="horz" pos="3370"/>
        <p:guide pos="238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3365"/>
            <a:ext cx="6428423" cy="22931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134428" y="6062292"/>
            <a:ext cx="5293995" cy="27339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D2F3AD-0B29-F647-9951-ACD794B1D682}"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D18A0-821C-C043-9D94-6352CED430E7}" type="slidenum">
              <a:rPr lang="en-US" smtClean="0"/>
              <a:pPr/>
              <a:t>‹#›</a:t>
            </a:fld>
            <a:endParaRPr lang="en-US"/>
          </a:p>
        </p:txBody>
      </p:sp>
    </p:spTree>
    <p:extLst>
      <p:ext uri="{BB962C8B-B14F-4D97-AF65-F5344CB8AC3E}">
        <p14:creationId xmlns:p14="http://schemas.microsoft.com/office/powerpoint/2010/main" xmlns="" val="172442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D2F3AD-0B29-F647-9951-ACD794B1D682}"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D18A0-821C-C043-9D94-6352CED430E7}" type="slidenum">
              <a:rPr lang="en-US" smtClean="0"/>
              <a:pPr/>
              <a:t>‹#›</a:t>
            </a:fld>
            <a:endParaRPr lang="en-US"/>
          </a:p>
        </p:txBody>
      </p:sp>
    </p:spTree>
    <p:extLst>
      <p:ext uri="{BB962C8B-B14F-4D97-AF65-F5344CB8AC3E}">
        <p14:creationId xmlns:p14="http://schemas.microsoft.com/office/powerpoint/2010/main" xmlns="" val="28534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35084" y="668636"/>
            <a:ext cx="1407530" cy="1423945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2493" y="668636"/>
            <a:ext cx="4096544" cy="1423945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D2F3AD-0B29-F647-9951-ACD794B1D682}"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D18A0-821C-C043-9D94-6352CED430E7}" type="slidenum">
              <a:rPr lang="en-US" smtClean="0"/>
              <a:pPr/>
              <a:t>‹#›</a:t>
            </a:fld>
            <a:endParaRPr lang="en-US"/>
          </a:p>
        </p:txBody>
      </p:sp>
    </p:spTree>
    <p:extLst>
      <p:ext uri="{BB962C8B-B14F-4D97-AF65-F5344CB8AC3E}">
        <p14:creationId xmlns:p14="http://schemas.microsoft.com/office/powerpoint/2010/main" xmlns="" val="323345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D2F3AD-0B29-F647-9951-ACD794B1D682}"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D18A0-821C-C043-9D94-6352CED430E7}" type="slidenum">
              <a:rPr lang="en-US" smtClean="0"/>
              <a:pPr/>
              <a:t>‹#›</a:t>
            </a:fld>
            <a:endParaRPr lang="en-US"/>
          </a:p>
        </p:txBody>
      </p:sp>
    </p:spTree>
    <p:extLst>
      <p:ext uri="{BB962C8B-B14F-4D97-AF65-F5344CB8AC3E}">
        <p14:creationId xmlns:p14="http://schemas.microsoft.com/office/powerpoint/2010/main" xmlns="" val="282247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74561"/>
            <a:ext cx="6428423" cy="212477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97413" y="4534339"/>
            <a:ext cx="6428423" cy="234022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D2F3AD-0B29-F647-9951-ACD794B1D682}"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D18A0-821C-C043-9D94-6352CED430E7}" type="slidenum">
              <a:rPr lang="en-US" smtClean="0"/>
              <a:pPr/>
              <a:t>‹#›</a:t>
            </a:fld>
            <a:endParaRPr lang="en-US"/>
          </a:p>
        </p:txBody>
      </p:sp>
    </p:spTree>
    <p:extLst>
      <p:ext uri="{BB962C8B-B14F-4D97-AF65-F5344CB8AC3E}">
        <p14:creationId xmlns:p14="http://schemas.microsoft.com/office/powerpoint/2010/main" xmlns="" val="364459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493" y="3892942"/>
            <a:ext cx="2752037" cy="110151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90577" y="3892942"/>
            <a:ext cx="2752037" cy="110151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D2F3AD-0B29-F647-9951-ACD794B1D682}"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D18A0-821C-C043-9D94-6352CED430E7}" type="slidenum">
              <a:rPr lang="en-US" smtClean="0"/>
              <a:pPr/>
              <a:t>‹#›</a:t>
            </a:fld>
            <a:endParaRPr lang="en-US"/>
          </a:p>
        </p:txBody>
      </p:sp>
    </p:spTree>
    <p:extLst>
      <p:ext uri="{BB962C8B-B14F-4D97-AF65-F5344CB8AC3E}">
        <p14:creationId xmlns:p14="http://schemas.microsoft.com/office/powerpoint/2010/main" xmlns="" val="327964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8423"/>
            <a:ext cx="6806565" cy="17830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78143" y="2394705"/>
            <a:ext cx="3341572" cy="997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8143" y="3392704"/>
            <a:ext cx="3341572" cy="6163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41823" y="2394705"/>
            <a:ext cx="3342885" cy="997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41823" y="3392704"/>
            <a:ext cx="3342885" cy="6163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D2F3AD-0B29-F647-9951-ACD794B1D682}" type="datetimeFigureOut">
              <a:rPr lang="en-US" smtClean="0"/>
              <a:pPr/>
              <a:t>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6D18A0-821C-C043-9D94-6352CED430E7}" type="slidenum">
              <a:rPr lang="en-US" smtClean="0"/>
              <a:pPr/>
              <a:t>‹#›</a:t>
            </a:fld>
            <a:endParaRPr lang="en-US"/>
          </a:p>
        </p:txBody>
      </p:sp>
    </p:spTree>
    <p:extLst>
      <p:ext uri="{BB962C8B-B14F-4D97-AF65-F5344CB8AC3E}">
        <p14:creationId xmlns:p14="http://schemas.microsoft.com/office/powerpoint/2010/main" xmlns="" val="228063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D2F3AD-0B29-F647-9951-ACD794B1D682}" type="datetimeFigureOut">
              <a:rPr lang="en-US" smtClean="0"/>
              <a:pPr/>
              <a:t>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6D18A0-821C-C043-9D94-6352CED430E7}" type="slidenum">
              <a:rPr lang="en-US" smtClean="0"/>
              <a:pPr/>
              <a:t>‹#›</a:t>
            </a:fld>
            <a:endParaRPr lang="en-US"/>
          </a:p>
        </p:txBody>
      </p:sp>
    </p:spTree>
    <p:extLst>
      <p:ext uri="{BB962C8B-B14F-4D97-AF65-F5344CB8AC3E}">
        <p14:creationId xmlns:p14="http://schemas.microsoft.com/office/powerpoint/2010/main" xmlns="" val="226157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2F3AD-0B29-F647-9951-ACD794B1D682}" type="datetimeFigureOut">
              <a:rPr lang="en-US" smtClean="0"/>
              <a:pPr/>
              <a:t>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6D18A0-821C-C043-9D94-6352CED430E7}" type="slidenum">
              <a:rPr lang="en-US" smtClean="0"/>
              <a:pPr/>
              <a:t>‹#›</a:t>
            </a:fld>
            <a:endParaRPr lang="en-US"/>
          </a:p>
        </p:txBody>
      </p:sp>
    </p:spTree>
    <p:extLst>
      <p:ext uri="{BB962C8B-B14F-4D97-AF65-F5344CB8AC3E}">
        <p14:creationId xmlns:p14="http://schemas.microsoft.com/office/powerpoint/2010/main" xmlns="" val="331480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946"/>
            <a:ext cx="2488126" cy="181274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956864" y="425946"/>
            <a:ext cx="4227843" cy="91305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78143" y="2238691"/>
            <a:ext cx="2488126" cy="73178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D2F3AD-0B29-F647-9951-ACD794B1D682}"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D18A0-821C-C043-9D94-6352CED430E7}" type="slidenum">
              <a:rPr lang="en-US" smtClean="0"/>
              <a:pPr/>
              <a:t>‹#›</a:t>
            </a:fld>
            <a:endParaRPr lang="en-US"/>
          </a:p>
        </p:txBody>
      </p:sp>
    </p:spTree>
    <p:extLst>
      <p:ext uri="{BB962C8B-B14F-4D97-AF65-F5344CB8AC3E}">
        <p14:creationId xmlns:p14="http://schemas.microsoft.com/office/powerpoint/2010/main" xmlns="" val="110434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8714"/>
            <a:ext cx="4537710" cy="88408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82372" y="955901"/>
            <a:ext cx="4537710" cy="64188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82372" y="8372799"/>
            <a:ext cx="4537710" cy="12555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D2F3AD-0B29-F647-9951-ACD794B1D682}"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D18A0-821C-C043-9D94-6352CED430E7}" type="slidenum">
              <a:rPr lang="en-US" smtClean="0"/>
              <a:pPr/>
              <a:t>‹#›</a:t>
            </a:fld>
            <a:endParaRPr lang="en-US"/>
          </a:p>
        </p:txBody>
      </p:sp>
    </p:spTree>
    <p:extLst>
      <p:ext uri="{BB962C8B-B14F-4D97-AF65-F5344CB8AC3E}">
        <p14:creationId xmlns:p14="http://schemas.microsoft.com/office/powerpoint/2010/main" xmlns="" val="279875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423"/>
            <a:ext cx="6806565" cy="178302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78143" y="2496239"/>
            <a:ext cx="6806565" cy="706029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78143" y="9915613"/>
            <a:ext cx="1764665" cy="569578"/>
          </a:xfrm>
          <a:prstGeom prst="rect">
            <a:avLst/>
          </a:prstGeom>
        </p:spPr>
        <p:txBody>
          <a:bodyPr vert="horz" lIns="91440" tIns="45720" rIns="91440" bIns="45720" rtlCol="0" anchor="ctr"/>
          <a:lstStyle>
            <a:lvl1pPr algn="l">
              <a:defRPr sz="1200">
                <a:solidFill>
                  <a:schemeClr val="tx1">
                    <a:tint val="75000"/>
                  </a:schemeClr>
                </a:solidFill>
              </a:defRPr>
            </a:lvl1pPr>
          </a:lstStyle>
          <a:p>
            <a:fld id="{13D2F3AD-0B29-F647-9951-ACD794B1D682}" type="datetimeFigureOut">
              <a:rPr lang="en-US" smtClean="0"/>
              <a:pPr/>
              <a:t>2/10/2016</a:t>
            </a:fld>
            <a:endParaRPr lang="en-US"/>
          </a:p>
        </p:txBody>
      </p:sp>
      <p:sp>
        <p:nvSpPr>
          <p:cNvPr id="5" name="Footer Placeholder 4"/>
          <p:cNvSpPr>
            <a:spLocks noGrp="1"/>
          </p:cNvSpPr>
          <p:nvPr>
            <p:ph type="ftr" sz="quarter" idx="3"/>
          </p:nvPr>
        </p:nvSpPr>
        <p:spPr>
          <a:xfrm>
            <a:off x="2583974" y="9915613"/>
            <a:ext cx="2394903" cy="56957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20043" y="9915613"/>
            <a:ext cx="1764665" cy="569578"/>
          </a:xfrm>
          <a:prstGeom prst="rect">
            <a:avLst/>
          </a:prstGeom>
        </p:spPr>
        <p:txBody>
          <a:bodyPr vert="horz" lIns="91440" tIns="45720" rIns="91440" bIns="45720" rtlCol="0" anchor="ctr"/>
          <a:lstStyle>
            <a:lvl1pPr algn="r">
              <a:defRPr sz="1200">
                <a:solidFill>
                  <a:schemeClr val="tx1">
                    <a:tint val="75000"/>
                  </a:schemeClr>
                </a:solidFill>
              </a:defRPr>
            </a:lvl1pPr>
          </a:lstStyle>
          <a:p>
            <a:fld id="{E06D18A0-821C-C043-9D94-6352CED430E7}" type="slidenum">
              <a:rPr lang="en-US" smtClean="0"/>
              <a:pPr/>
              <a:t>‹#›</a:t>
            </a:fld>
            <a:endParaRPr lang="en-US"/>
          </a:p>
        </p:txBody>
      </p:sp>
    </p:spTree>
    <p:extLst>
      <p:ext uri="{BB962C8B-B14F-4D97-AF65-F5344CB8AC3E}">
        <p14:creationId xmlns:p14="http://schemas.microsoft.com/office/powerpoint/2010/main" xmlns="" val="6849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MOA Crop Lifecycle Handout Bkg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0255" y="0"/>
            <a:ext cx="6922341" cy="10698163"/>
          </a:xfrm>
          <a:prstGeom prst="rect">
            <a:avLst/>
          </a:prstGeom>
        </p:spPr>
      </p:pic>
      <p:sp>
        <p:nvSpPr>
          <p:cNvPr id="5" name="TextBox 4"/>
          <p:cNvSpPr txBox="1"/>
          <p:nvPr/>
        </p:nvSpPr>
        <p:spPr>
          <a:xfrm>
            <a:off x="544993" y="184489"/>
            <a:ext cx="4632375" cy="444815"/>
          </a:xfrm>
          <a:prstGeom prst="rect">
            <a:avLst/>
          </a:prstGeom>
          <a:noFill/>
        </p:spPr>
        <p:txBody>
          <a:bodyPr wrap="square" rtlCol="0">
            <a:normAutofit fontScale="62500" lnSpcReduction="20000"/>
          </a:bodyPr>
          <a:lstStyle/>
          <a:p>
            <a:r>
              <a:rPr lang="vi" sz="3600" b="1" i="0" dirty="0" smtClean="0">
                <a:solidFill>
                  <a:srgbClr val="808080"/>
                </a:solidFill>
                <a:latin typeface="Arial" pitchFamily="18" charset="0"/>
              </a:rPr>
              <a:t>Vòng đời của một sinh vật BĐG</a:t>
            </a:r>
          </a:p>
        </p:txBody>
      </p:sp>
      <p:sp>
        <p:nvSpPr>
          <p:cNvPr id="6" name="TextBox 5"/>
          <p:cNvSpPr txBox="1"/>
          <p:nvPr/>
        </p:nvSpPr>
        <p:spPr>
          <a:xfrm>
            <a:off x="938308" y="1668297"/>
            <a:ext cx="2490994" cy="230350"/>
          </a:xfrm>
          <a:prstGeom prst="rect">
            <a:avLst/>
          </a:prstGeom>
          <a:noFill/>
        </p:spPr>
        <p:txBody>
          <a:bodyPr wrap="square" rtlCol="0">
            <a:normAutofit fontScale="77500" lnSpcReduction="20000"/>
          </a:bodyPr>
          <a:lstStyle/>
          <a:p>
            <a:pPr>
              <a:lnSpc>
                <a:spcPct val="85000"/>
              </a:lnSpc>
            </a:pPr>
            <a:r>
              <a:rPr lang="vi" sz="1800" b="1" i="0" dirty="0" smtClean="0">
                <a:solidFill>
                  <a:srgbClr val="7F7F7F"/>
                </a:solidFill>
                <a:latin typeface="Arial" pitchFamily="18" charset="0"/>
              </a:rPr>
              <a:t>Nhận Biết Đặc Tính</a:t>
            </a:r>
          </a:p>
        </p:txBody>
      </p:sp>
      <p:sp>
        <p:nvSpPr>
          <p:cNvPr id="7" name="TextBox 6"/>
          <p:cNvSpPr txBox="1"/>
          <p:nvPr/>
        </p:nvSpPr>
        <p:spPr>
          <a:xfrm>
            <a:off x="4137268" y="1668297"/>
            <a:ext cx="2490994" cy="554429"/>
          </a:xfrm>
          <a:prstGeom prst="rect">
            <a:avLst/>
          </a:prstGeom>
          <a:noFill/>
        </p:spPr>
        <p:txBody>
          <a:bodyPr wrap="square" rtlCol="0">
            <a:normAutofit/>
          </a:bodyPr>
          <a:lstStyle/>
          <a:p>
            <a:pPr>
              <a:lnSpc>
                <a:spcPct val="85000"/>
              </a:lnSpc>
            </a:pPr>
            <a:r>
              <a:rPr lang="vi" sz="1800" b="1" i="0" dirty="0" smtClean="0">
                <a:solidFill>
                  <a:srgbClr val="7F7F7F"/>
                </a:solidFill>
                <a:latin typeface="Arial" pitchFamily="18" charset="0"/>
              </a:rPr>
              <a:t>Biến Đổi</a:t>
            </a:r>
          </a:p>
          <a:p>
            <a:pPr>
              <a:lnSpc>
                <a:spcPct val="85000"/>
              </a:lnSpc>
            </a:pPr>
            <a:endParaRPr lang="en-US" sz="1800" b="1" dirty="0">
              <a:solidFill>
                <a:srgbClr val="7F7F7F"/>
              </a:solidFill>
              <a:latin typeface="Arial"/>
              <a:cs typeface="Arial"/>
            </a:endParaRPr>
          </a:p>
          <a:p>
            <a:pPr>
              <a:lnSpc>
                <a:spcPct val="85000"/>
              </a:lnSpc>
            </a:pPr>
            <a:endParaRPr lang="en-US" sz="1800" dirty="0">
              <a:solidFill>
                <a:srgbClr val="FF0000"/>
              </a:solidFill>
              <a:latin typeface="Arial"/>
              <a:cs typeface="Arial"/>
            </a:endParaRPr>
          </a:p>
        </p:txBody>
      </p:sp>
      <p:sp>
        <p:nvSpPr>
          <p:cNvPr id="8" name="TextBox 7"/>
          <p:cNvSpPr txBox="1"/>
          <p:nvPr/>
        </p:nvSpPr>
        <p:spPr>
          <a:xfrm>
            <a:off x="929567" y="4716869"/>
            <a:ext cx="2490994" cy="230350"/>
          </a:xfrm>
          <a:prstGeom prst="rect">
            <a:avLst/>
          </a:prstGeom>
          <a:noFill/>
        </p:spPr>
        <p:txBody>
          <a:bodyPr wrap="square" rtlCol="0">
            <a:normAutofit fontScale="77500" lnSpcReduction="20000"/>
          </a:bodyPr>
          <a:lstStyle/>
          <a:p>
            <a:pPr>
              <a:lnSpc>
                <a:spcPct val="85000"/>
              </a:lnSpc>
            </a:pPr>
            <a:r>
              <a:rPr lang="vi" sz="1800" b="1" i="0" dirty="0" smtClean="0">
                <a:solidFill>
                  <a:srgbClr val="7F7F7F"/>
                </a:solidFill>
                <a:latin typeface="Arial" pitchFamily="18" charset="0"/>
              </a:rPr>
              <a:t>Kiểm định Pháp lý</a:t>
            </a:r>
          </a:p>
        </p:txBody>
      </p:sp>
      <p:sp>
        <p:nvSpPr>
          <p:cNvPr id="9" name="TextBox 8"/>
          <p:cNvSpPr txBox="1"/>
          <p:nvPr/>
        </p:nvSpPr>
        <p:spPr>
          <a:xfrm>
            <a:off x="4137268" y="4716869"/>
            <a:ext cx="2490994" cy="230350"/>
          </a:xfrm>
          <a:prstGeom prst="rect">
            <a:avLst/>
          </a:prstGeom>
          <a:noFill/>
        </p:spPr>
        <p:txBody>
          <a:bodyPr wrap="square" rtlCol="0">
            <a:normAutofit fontScale="77500" lnSpcReduction="20000"/>
          </a:bodyPr>
          <a:lstStyle/>
          <a:p>
            <a:pPr>
              <a:lnSpc>
                <a:spcPct val="85000"/>
              </a:lnSpc>
            </a:pPr>
            <a:r>
              <a:rPr lang="vi" sz="1800" b="1" i="0" dirty="0" smtClean="0">
                <a:solidFill>
                  <a:srgbClr val="7F7F7F"/>
                </a:solidFill>
                <a:latin typeface="Arial" pitchFamily="18" charset="0"/>
              </a:rPr>
              <a:t>Thí nghiệm Nhà Kính</a:t>
            </a:r>
          </a:p>
        </p:txBody>
      </p:sp>
      <p:sp>
        <p:nvSpPr>
          <p:cNvPr id="10" name="TextBox 9"/>
          <p:cNvSpPr txBox="1"/>
          <p:nvPr/>
        </p:nvSpPr>
        <p:spPr>
          <a:xfrm>
            <a:off x="938308" y="7737922"/>
            <a:ext cx="2490994" cy="230350"/>
          </a:xfrm>
          <a:prstGeom prst="rect">
            <a:avLst/>
          </a:prstGeom>
          <a:noFill/>
        </p:spPr>
        <p:txBody>
          <a:bodyPr wrap="square" rtlCol="0">
            <a:normAutofit fontScale="70000" lnSpcReduction="20000"/>
          </a:bodyPr>
          <a:lstStyle/>
          <a:p>
            <a:pPr>
              <a:lnSpc>
                <a:spcPct val="85000"/>
              </a:lnSpc>
            </a:pPr>
            <a:r>
              <a:rPr lang="vi" sz="1800" b="1" i="0" dirty="0" smtClean="0">
                <a:solidFill>
                  <a:srgbClr val="7F7F7F"/>
                </a:solidFill>
                <a:latin typeface="Arial" pitchFamily="18" charset="0"/>
              </a:rPr>
              <a:t>Thí nghiệm trên đồng ruộng</a:t>
            </a:r>
          </a:p>
        </p:txBody>
      </p:sp>
      <p:sp>
        <p:nvSpPr>
          <p:cNvPr id="11" name="TextBox 10"/>
          <p:cNvSpPr txBox="1"/>
          <p:nvPr/>
        </p:nvSpPr>
        <p:spPr>
          <a:xfrm>
            <a:off x="4137268" y="7737922"/>
            <a:ext cx="2490994" cy="230350"/>
          </a:xfrm>
          <a:prstGeom prst="rect">
            <a:avLst/>
          </a:prstGeom>
          <a:noFill/>
        </p:spPr>
        <p:txBody>
          <a:bodyPr wrap="square" rtlCol="0">
            <a:normAutofit fontScale="62500" lnSpcReduction="20000"/>
          </a:bodyPr>
          <a:lstStyle/>
          <a:p>
            <a:pPr>
              <a:lnSpc>
                <a:spcPct val="85000"/>
              </a:lnSpc>
            </a:pPr>
            <a:r>
              <a:rPr lang="vi" sz="1800" b="1" i="0" dirty="0" smtClean="0">
                <a:solidFill>
                  <a:srgbClr val="7F7F7F"/>
                </a:solidFill>
                <a:latin typeface="Arial" pitchFamily="18" charset="0"/>
              </a:rPr>
              <a:t>Đưa Hạt Giống Tới Nông Dân</a:t>
            </a:r>
          </a:p>
        </p:txBody>
      </p:sp>
      <p:sp>
        <p:nvSpPr>
          <p:cNvPr id="12" name="Rectangle 11"/>
          <p:cNvSpPr/>
          <p:nvPr/>
        </p:nvSpPr>
        <p:spPr>
          <a:xfrm>
            <a:off x="2721335" y="2017910"/>
            <a:ext cx="839072" cy="1275228"/>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a:p>
        </p:txBody>
      </p:sp>
      <p:sp>
        <p:nvSpPr>
          <p:cNvPr id="13" name="TextBox 12"/>
          <p:cNvSpPr txBox="1"/>
          <p:nvPr/>
        </p:nvSpPr>
        <p:spPr>
          <a:xfrm>
            <a:off x="2721335" y="2297601"/>
            <a:ext cx="839072" cy="995537"/>
          </a:xfrm>
          <a:prstGeom prst="rect">
            <a:avLst/>
          </a:prstGeom>
          <a:noFill/>
        </p:spPr>
        <p:txBody>
          <a:bodyPr wrap="square" rtlCol="0">
            <a:normAutofit fontScale="70000" lnSpcReduction="20000"/>
          </a:bodyPr>
          <a:lstStyle/>
          <a:p>
            <a:r>
              <a:rPr lang="vi" sz="1100" b="0" i="0" dirty="0" smtClean="0">
                <a:solidFill>
                  <a:srgbClr val="7F7F7F"/>
                </a:solidFill>
                <a:latin typeface="Arial" pitchFamily="18" charset="0"/>
              </a:rPr>
              <a:t>Cứ 6.000 đặc tính được sàng lọc và thử nghiệm thì sẽ có một đặc tính đưa ra thị trường.</a:t>
            </a:r>
          </a:p>
        </p:txBody>
      </p:sp>
      <p:sp>
        <p:nvSpPr>
          <p:cNvPr id="14" name="Rectangle 13"/>
          <p:cNvSpPr/>
          <p:nvPr/>
        </p:nvSpPr>
        <p:spPr>
          <a:xfrm>
            <a:off x="5920296" y="2017910"/>
            <a:ext cx="839072" cy="1508225"/>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a:p>
        </p:txBody>
      </p:sp>
      <p:sp>
        <p:nvSpPr>
          <p:cNvPr id="15" name="TextBox 14"/>
          <p:cNvSpPr txBox="1"/>
          <p:nvPr/>
        </p:nvSpPr>
        <p:spPr>
          <a:xfrm>
            <a:off x="5920296" y="2297601"/>
            <a:ext cx="839072" cy="1228535"/>
          </a:xfrm>
          <a:prstGeom prst="rect">
            <a:avLst/>
          </a:prstGeom>
          <a:noFill/>
        </p:spPr>
        <p:txBody>
          <a:bodyPr wrap="square" rtlCol="0">
            <a:normAutofit fontScale="62500" lnSpcReduction="20000"/>
          </a:bodyPr>
          <a:lstStyle/>
          <a:p>
            <a:r>
              <a:rPr lang="vi" sz="1100" b="0" i="0" dirty="0" smtClean="0">
                <a:solidFill>
                  <a:srgbClr val="7F7F7F"/>
                </a:solidFill>
                <a:latin typeface="Arial" pitchFamily="18" charset="0"/>
              </a:rPr>
              <a:t>Có rất nhiều cách để biến đổi một tế bào. Một phương pháp phổ biến là sử dụng agrobacterium - một loại vi khuẩn tự nhiên có thể truyền gen cho cây trồng.</a:t>
            </a:r>
          </a:p>
        </p:txBody>
      </p:sp>
      <p:sp>
        <p:nvSpPr>
          <p:cNvPr id="16" name="Rectangle 15"/>
          <p:cNvSpPr/>
          <p:nvPr/>
        </p:nvSpPr>
        <p:spPr>
          <a:xfrm>
            <a:off x="2721335" y="5155688"/>
            <a:ext cx="839072" cy="1275228"/>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a:p>
        </p:txBody>
      </p:sp>
      <p:sp>
        <p:nvSpPr>
          <p:cNvPr id="17" name="TextBox 16"/>
          <p:cNvSpPr txBox="1"/>
          <p:nvPr/>
        </p:nvSpPr>
        <p:spPr>
          <a:xfrm>
            <a:off x="2721335" y="5435379"/>
            <a:ext cx="839072" cy="995537"/>
          </a:xfrm>
          <a:prstGeom prst="rect">
            <a:avLst/>
          </a:prstGeom>
          <a:noFill/>
        </p:spPr>
        <p:txBody>
          <a:bodyPr wrap="square" rtlCol="0">
            <a:normAutofit fontScale="55000" lnSpcReduction="20000"/>
          </a:bodyPr>
          <a:lstStyle/>
          <a:p>
            <a:r>
              <a:rPr lang="vi" sz="1100" b="0" i="0" dirty="0" smtClean="0">
                <a:solidFill>
                  <a:srgbClr val="7F7F7F"/>
                </a:solidFill>
                <a:latin typeface="Arial" pitchFamily="18" charset="0"/>
              </a:rPr>
              <a:t>Một sản phẩm hạt giống công nghệ sinh học mới mất trung bình 13 năm và 130 triệu đô-la Mỹ nghiên cứu và phát triển trước khi được đưa ra thị trường.</a:t>
            </a:r>
          </a:p>
        </p:txBody>
      </p:sp>
      <p:sp>
        <p:nvSpPr>
          <p:cNvPr id="18" name="Rectangle 17"/>
          <p:cNvSpPr/>
          <p:nvPr/>
        </p:nvSpPr>
        <p:spPr>
          <a:xfrm>
            <a:off x="5920296" y="5155688"/>
            <a:ext cx="839072" cy="1624725"/>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a:p>
        </p:txBody>
      </p:sp>
      <p:sp>
        <p:nvSpPr>
          <p:cNvPr id="19" name="TextBox 18"/>
          <p:cNvSpPr txBox="1"/>
          <p:nvPr/>
        </p:nvSpPr>
        <p:spPr>
          <a:xfrm>
            <a:off x="5920296" y="5435379"/>
            <a:ext cx="839072" cy="1345034"/>
          </a:xfrm>
          <a:prstGeom prst="rect">
            <a:avLst/>
          </a:prstGeom>
          <a:noFill/>
        </p:spPr>
        <p:txBody>
          <a:bodyPr wrap="square" rtlCol="0">
            <a:normAutofit fontScale="62500" lnSpcReduction="20000"/>
          </a:bodyPr>
          <a:lstStyle/>
          <a:p>
            <a:r>
              <a:rPr lang="vi" sz="1100" b="0" i="0" dirty="0" smtClean="0">
                <a:solidFill>
                  <a:srgbClr val="7F7F7F"/>
                </a:solidFill>
                <a:latin typeface="Arial" pitchFamily="18" charset="0"/>
              </a:rPr>
              <a:t>Chỉ sau vài năm kiểm định nghiêm ngặt, các cây trồng cho hiệu suất và đặc tính hàng đầu đã được lựa chọn để tiến tới kiểm định tại ruộng và được cơ quan quản lý đánh giá.</a:t>
            </a:r>
          </a:p>
        </p:txBody>
      </p:sp>
      <p:sp>
        <p:nvSpPr>
          <p:cNvPr id="20" name="TextBox 19"/>
          <p:cNvSpPr txBox="1"/>
          <p:nvPr/>
        </p:nvSpPr>
        <p:spPr>
          <a:xfrm>
            <a:off x="2957324" y="5173169"/>
            <a:ext cx="603083" cy="180044"/>
          </a:xfrm>
          <a:prstGeom prst="rect">
            <a:avLst/>
          </a:prstGeom>
          <a:noFill/>
        </p:spPr>
        <p:txBody>
          <a:bodyPr wrap="square" rtlCol="0">
            <a:normAutofit fontScale="40000" lnSpcReduction="20000"/>
          </a:bodyPr>
          <a:lstStyle/>
          <a:p>
            <a:r>
              <a:rPr lang="vi" sz="1100" b="1" i="0" dirty="0" smtClean="0">
                <a:solidFill>
                  <a:srgbClr val="7F7F7F"/>
                </a:solidFill>
                <a:latin typeface="Arial" pitchFamily="18" charset="0"/>
              </a:rPr>
              <a:t>Sự thật thú vị:</a:t>
            </a:r>
            <a:r>
              <a:rPr lang="vi" sz="1100" b="0" i="0" dirty="0" smtClean="0">
                <a:solidFill>
                  <a:srgbClr val="7F7F7F"/>
                </a:solidFill>
                <a:latin typeface="Arial" pitchFamily="18" charset="0"/>
              </a:rPr>
              <a:t> </a:t>
            </a:r>
          </a:p>
        </p:txBody>
      </p:sp>
      <p:sp>
        <p:nvSpPr>
          <p:cNvPr id="21" name="TextBox 20"/>
          <p:cNvSpPr txBox="1"/>
          <p:nvPr/>
        </p:nvSpPr>
        <p:spPr>
          <a:xfrm>
            <a:off x="6173765" y="5173169"/>
            <a:ext cx="603083" cy="180044"/>
          </a:xfrm>
          <a:prstGeom prst="rect">
            <a:avLst/>
          </a:prstGeom>
          <a:noFill/>
        </p:spPr>
        <p:txBody>
          <a:bodyPr wrap="square" rtlCol="0">
            <a:normAutofit fontScale="40000" lnSpcReduction="20000"/>
          </a:bodyPr>
          <a:lstStyle/>
          <a:p>
            <a:r>
              <a:rPr lang="vi" sz="1100" b="1" i="0" dirty="0" smtClean="0">
                <a:solidFill>
                  <a:srgbClr val="7F7F7F"/>
                </a:solidFill>
                <a:latin typeface="Arial" pitchFamily="18" charset="0"/>
              </a:rPr>
              <a:t>Sự thật thú vị:</a:t>
            </a:r>
            <a:r>
              <a:rPr lang="vi" sz="1100" b="0" i="0" dirty="0" smtClean="0">
                <a:solidFill>
                  <a:srgbClr val="7F7F7F"/>
                </a:solidFill>
                <a:latin typeface="Arial" pitchFamily="18" charset="0"/>
              </a:rPr>
              <a:t> </a:t>
            </a:r>
          </a:p>
        </p:txBody>
      </p:sp>
      <p:sp>
        <p:nvSpPr>
          <p:cNvPr id="22" name="TextBox 21"/>
          <p:cNvSpPr txBox="1"/>
          <p:nvPr/>
        </p:nvSpPr>
        <p:spPr>
          <a:xfrm>
            <a:off x="6173765" y="2032772"/>
            <a:ext cx="603083" cy="180044"/>
          </a:xfrm>
          <a:prstGeom prst="rect">
            <a:avLst/>
          </a:prstGeom>
          <a:noFill/>
        </p:spPr>
        <p:txBody>
          <a:bodyPr wrap="square" rtlCol="0">
            <a:normAutofit fontScale="40000" lnSpcReduction="20000"/>
          </a:bodyPr>
          <a:lstStyle/>
          <a:p>
            <a:r>
              <a:rPr lang="vi" sz="1100" b="1" i="0" dirty="0" smtClean="0">
                <a:solidFill>
                  <a:srgbClr val="7F7F7F"/>
                </a:solidFill>
                <a:latin typeface="Arial" pitchFamily="18" charset="0"/>
              </a:rPr>
              <a:t>Sự thật thú vị:</a:t>
            </a:r>
            <a:r>
              <a:rPr lang="vi" sz="1100" b="0" i="0" dirty="0" smtClean="0">
                <a:solidFill>
                  <a:srgbClr val="7F7F7F"/>
                </a:solidFill>
                <a:latin typeface="Arial" pitchFamily="18" charset="0"/>
              </a:rPr>
              <a:t> </a:t>
            </a:r>
          </a:p>
        </p:txBody>
      </p:sp>
      <p:sp>
        <p:nvSpPr>
          <p:cNvPr id="23" name="TextBox 22"/>
          <p:cNvSpPr txBox="1"/>
          <p:nvPr/>
        </p:nvSpPr>
        <p:spPr>
          <a:xfrm>
            <a:off x="2974805" y="2032772"/>
            <a:ext cx="603083" cy="180044"/>
          </a:xfrm>
          <a:prstGeom prst="rect">
            <a:avLst/>
          </a:prstGeom>
          <a:noFill/>
        </p:spPr>
        <p:txBody>
          <a:bodyPr wrap="square" rtlCol="0">
            <a:normAutofit fontScale="40000" lnSpcReduction="20000"/>
          </a:bodyPr>
          <a:lstStyle/>
          <a:p>
            <a:r>
              <a:rPr lang="vi" sz="1100" b="1" i="0" dirty="0" smtClean="0">
                <a:solidFill>
                  <a:srgbClr val="7F7F7F"/>
                </a:solidFill>
                <a:latin typeface="Arial" pitchFamily="18" charset="0"/>
              </a:rPr>
              <a:t>Sự thật thú vị:</a:t>
            </a:r>
            <a:r>
              <a:rPr lang="vi" sz="1100" b="0" i="0" dirty="0" smtClean="0">
                <a:solidFill>
                  <a:srgbClr val="7F7F7F"/>
                </a:solidFill>
                <a:latin typeface="Arial" pitchFamily="18" charset="0"/>
              </a:rPr>
              <a:t> </a:t>
            </a:r>
          </a:p>
        </p:txBody>
      </p:sp>
      <p:sp>
        <p:nvSpPr>
          <p:cNvPr id="24" name="Rectangle 23"/>
          <p:cNvSpPr/>
          <p:nvPr/>
        </p:nvSpPr>
        <p:spPr>
          <a:xfrm>
            <a:off x="2721335" y="8232632"/>
            <a:ext cx="839072" cy="175835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a:p>
        </p:txBody>
      </p:sp>
      <p:sp>
        <p:nvSpPr>
          <p:cNvPr id="25" name="TextBox 24"/>
          <p:cNvSpPr txBox="1"/>
          <p:nvPr/>
        </p:nvSpPr>
        <p:spPr>
          <a:xfrm>
            <a:off x="2721335" y="8512322"/>
            <a:ext cx="839072" cy="1461533"/>
          </a:xfrm>
          <a:prstGeom prst="rect">
            <a:avLst/>
          </a:prstGeom>
          <a:noFill/>
        </p:spPr>
        <p:txBody>
          <a:bodyPr wrap="square" rtlCol="0">
            <a:normAutofit fontScale="70000" lnSpcReduction="20000"/>
          </a:bodyPr>
          <a:lstStyle/>
          <a:p>
            <a:r>
              <a:rPr lang="vi" sz="1100" b="0" i="0" dirty="0" smtClean="0">
                <a:solidFill>
                  <a:srgbClr val="7F7F7F"/>
                </a:solidFill>
                <a:latin typeface="Arial" pitchFamily="18" charset="0"/>
              </a:rPr>
              <a:t>Hơn 90 cơ quan chính phủ trên toàn cầu xem xét và phê duyệt sinh vật BĐG. Ở nhiều quốc gia, có nhiều cơ quan liên quan đến việc quản lý sinh vật.</a:t>
            </a:r>
          </a:p>
        </p:txBody>
      </p:sp>
      <p:sp>
        <p:nvSpPr>
          <p:cNvPr id="26" name="Rectangle 25"/>
          <p:cNvSpPr/>
          <p:nvPr/>
        </p:nvSpPr>
        <p:spPr>
          <a:xfrm>
            <a:off x="5920296" y="8249764"/>
            <a:ext cx="839072" cy="1741224"/>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a:p>
        </p:txBody>
      </p:sp>
      <p:sp>
        <p:nvSpPr>
          <p:cNvPr id="27" name="TextBox 26"/>
          <p:cNvSpPr txBox="1"/>
          <p:nvPr/>
        </p:nvSpPr>
        <p:spPr>
          <a:xfrm>
            <a:off x="5920296" y="8529455"/>
            <a:ext cx="891514" cy="1461533"/>
          </a:xfrm>
          <a:prstGeom prst="rect">
            <a:avLst/>
          </a:prstGeom>
          <a:noFill/>
        </p:spPr>
        <p:txBody>
          <a:bodyPr wrap="square" rtlCol="0">
            <a:normAutofit fontScale="62500" lnSpcReduction="20000"/>
          </a:bodyPr>
          <a:lstStyle/>
          <a:p>
            <a:r>
              <a:rPr lang="vi" sz="1100" b="0" i="0" dirty="0" smtClean="0">
                <a:solidFill>
                  <a:srgbClr val="7F7F7F"/>
                </a:solidFill>
                <a:latin typeface="Arial" pitchFamily="18" charset="0"/>
              </a:rPr>
              <a:t>Trong năm 2013, hơn 18 triệu nông dân trên toàn cầu đã chọn giống cây trồng BĐG để cho năng suất cao hơn, đồng thời cải thiện chất lượng cây trồng và khả năng áp dụng các biện pháp canh tác bền vững, ví dụ như không canh tác. </a:t>
            </a:r>
          </a:p>
        </p:txBody>
      </p:sp>
      <p:sp>
        <p:nvSpPr>
          <p:cNvPr id="28" name="TextBox 27"/>
          <p:cNvSpPr txBox="1"/>
          <p:nvPr/>
        </p:nvSpPr>
        <p:spPr>
          <a:xfrm>
            <a:off x="2957324" y="8250112"/>
            <a:ext cx="603083" cy="180044"/>
          </a:xfrm>
          <a:prstGeom prst="rect">
            <a:avLst/>
          </a:prstGeom>
          <a:noFill/>
        </p:spPr>
        <p:txBody>
          <a:bodyPr wrap="square" rtlCol="0">
            <a:normAutofit fontScale="40000" lnSpcReduction="20000"/>
          </a:bodyPr>
          <a:lstStyle/>
          <a:p>
            <a:r>
              <a:rPr lang="vi" sz="1100" b="1" i="0" dirty="0" smtClean="0">
                <a:solidFill>
                  <a:srgbClr val="7F7F7F"/>
                </a:solidFill>
                <a:latin typeface="Arial" pitchFamily="18" charset="0"/>
              </a:rPr>
              <a:t>Sự thật thú vị:</a:t>
            </a:r>
            <a:r>
              <a:rPr lang="vi" sz="1100" b="0" i="0" dirty="0" smtClean="0">
                <a:solidFill>
                  <a:srgbClr val="7F7F7F"/>
                </a:solidFill>
                <a:latin typeface="Arial" pitchFamily="18" charset="0"/>
              </a:rPr>
              <a:t> </a:t>
            </a:r>
          </a:p>
        </p:txBody>
      </p:sp>
      <p:sp>
        <p:nvSpPr>
          <p:cNvPr id="29" name="TextBox 28"/>
          <p:cNvSpPr txBox="1"/>
          <p:nvPr/>
        </p:nvSpPr>
        <p:spPr>
          <a:xfrm>
            <a:off x="6173765" y="8267246"/>
            <a:ext cx="603083" cy="180044"/>
          </a:xfrm>
          <a:prstGeom prst="rect">
            <a:avLst/>
          </a:prstGeom>
          <a:noFill/>
        </p:spPr>
        <p:txBody>
          <a:bodyPr wrap="square" rtlCol="0">
            <a:normAutofit fontScale="40000" lnSpcReduction="20000"/>
          </a:bodyPr>
          <a:lstStyle/>
          <a:p>
            <a:r>
              <a:rPr lang="vi" sz="1100" b="1" i="0" dirty="0" smtClean="0">
                <a:solidFill>
                  <a:srgbClr val="7F7F7F"/>
                </a:solidFill>
                <a:latin typeface="Arial" pitchFamily="18" charset="0"/>
              </a:rPr>
              <a:t>Sự thật thú vị:</a:t>
            </a:r>
            <a:r>
              <a:rPr lang="vi" sz="1100" b="0" i="0" dirty="0" smtClean="0">
                <a:solidFill>
                  <a:srgbClr val="7F7F7F"/>
                </a:solidFill>
                <a:latin typeface="Arial" pitchFamily="18" charset="0"/>
              </a:rPr>
              <a:t> </a:t>
            </a:r>
          </a:p>
        </p:txBody>
      </p:sp>
      <p:sp>
        <p:nvSpPr>
          <p:cNvPr id="30" name="TextBox 29"/>
          <p:cNvSpPr txBox="1"/>
          <p:nvPr/>
        </p:nvSpPr>
        <p:spPr>
          <a:xfrm>
            <a:off x="676098" y="3433843"/>
            <a:ext cx="2936751" cy="508360"/>
          </a:xfrm>
          <a:prstGeom prst="rect">
            <a:avLst/>
          </a:prstGeom>
          <a:noFill/>
        </p:spPr>
        <p:txBody>
          <a:bodyPr wrap="square" rtlCol="0">
            <a:normAutofit fontScale="62500" lnSpcReduction="20000"/>
          </a:bodyPr>
          <a:lstStyle/>
          <a:p>
            <a:r>
              <a:rPr lang="vi" sz="1400" b="0" i="0" dirty="0" smtClean="0">
                <a:solidFill>
                  <a:srgbClr val="7F7F7F"/>
                </a:solidFill>
                <a:latin typeface="Arial" pitchFamily="18" charset="0"/>
              </a:rPr>
              <a:t>Các nhà khoa học tiến hành nghiên cứu để xác định gen nào chịu trách nhiệm về những đặc tính làm cho cây trồng kháng bệnh, sâu bệnh hoặc hạn hán.  </a:t>
            </a:r>
          </a:p>
        </p:txBody>
      </p:sp>
      <p:sp>
        <p:nvSpPr>
          <p:cNvPr id="31" name="TextBox 30"/>
          <p:cNvSpPr txBox="1"/>
          <p:nvPr/>
        </p:nvSpPr>
        <p:spPr>
          <a:xfrm>
            <a:off x="3875059" y="3433843"/>
            <a:ext cx="2936751" cy="1313262"/>
          </a:xfrm>
          <a:prstGeom prst="rect">
            <a:avLst/>
          </a:prstGeom>
          <a:noFill/>
        </p:spPr>
        <p:txBody>
          <a:bodyPr wrap="square" rtlCol="0">
            <a:normAutofit/>
          </a:bodyPr>
          <a:lstStyle/>
          <a:p>
            <a:pPr>
              <a:spcBef>
                <a:spcPts val="1200"/>
              </a:spcBef>
            </a:pPr>
            <a:r>
              <a:rPr lang="vi" sz="900" b="0" i="0" dirty="0" smtClean="0">
                <a:solidFill>
                  <a:srgbClr val="7F7F7F"/>
                </a:solidFill>
                <a:latin typeface="Arial" pitchFamily="18" charset="0"/>
              </a:rPr>
              <a:t>Khi các gen mong muốn đã được</a:t>
            </a:r>
            <a:r>
              <a:rPr lang="en" sz="900" dirty="0" smtClean="0"/>
              <a:t/>
            </a:r>
            <a:br>
              <a:rPr lang="en" sz="900" dirty="0" smtClean="0"/>
            </a:br>
            <a:r>
              <a:rPr lang="vi" sz="900" b="0" i="0" dirty="0" smtClean="0">
                <a:solidFill>
                  <a:srgbClr val="7F7F7F"/>
                </a:solidFill>
                <a:latin typeface="Arial" pitchFamily="18" charset="0"/>
              </a:rPr>
              <a:t> xác định, các nhà khoa học sẽ cấy gen đó vào hạt giống cây trồng. Kết quả là tạo ra sinh vật BĐG (tiếng Anh là GMO).</a:t>
            </a:r>
          </a:p>
          <a:p>
            <a:pPr>
              <a:spcBef>
                <a:spcPts val="1200"/>
              </a:spcBef>
            </a:pPr>
            <a:r>
              <a:rPr lang="vi" sz="900" b="0" i="0" dirty="0" smtClean="0">
                <a:solidFill>
                  <a:srgbClr val="7F7F7F"/>
                </a:solidFill>
                <a:latin typeface="Arial" pitchFamily="18" charset="0"/>
              </a:rPr>
              <a:t>Các nhà nghiên cứu cũng có thể chốt hoặc di chuyển gen trong cùng một cây để tạo ra một sinh vật BĐG.</a:t>
            </a:r>
          </a:p>
          <a:p>
            <a:pPr>
              <a:spcBef>
                <a:spcPts val="1200"/>
              </a:spcBef>
            </a:pPr>
            <a:endParaRPr lang="en-US" sz="900" dirty="0">
              <a:solidFill>
                <a:srgbClr val="7F7F7F"/>
              </a:solidFill>
              <a:latin typeface="Arial"/>
              <a:cs typeface="Arial"/>
            </a:endParaRPr>
          </a:p>
        </p:txBody>
      </p:sp>
      <p:sp>
        <p:nvSpPr>
          <p:cNvPr id="32" name="TextBox 31"/>
          <p:cNvSpPr txBox="1"/>
          <p:nvPr/>
        </p:nvSpPr>
        <p:spPr>
          <a:xfrm>
            <a:off x="3875059" y="6629896"/>
            <a:ext cx="1992795" cy="656631"/>
          </a:xfrm>
          <a:prstGeom prst="rect">
            <a:avLst/>
          </a:prstGeom>
          <a:noFill/>
        </p:spPr>
        <p:txBody>
          <a:bodyPr wrap="square" rtlCol="0">
            <a:normAutofit fontScale="47500" lnSpcReduction="20000"/>
          </a:bodyPr>
          <a:lstStyle/>
          <a:p>
            <a:r>
              <a:rPr lang="vi" sz="1400" b="0" i="0" dirty="0" smtClean="0">
                <a:solidFill>
                  <a:srgbClr val="7F7F7F"/>
                </a:solidFill>
                <a:latin typeface="Arial" pitchFamily="18" charset="0"/>
              </a:rPr>
              <a:t>Sau khi một sinh vật BĐG được phát triển trong </a:t>
            </a:r>
            <a:r>
              <a:rPr lang="en" sz="1400" dirty="0" smtClean="0"/>
              <a:t/>
            </a:r>
            <a:br>
              <a:rPr lang="en" sz="1400" dirty="0" smtClean="0"/>
            </a:br>
            <a:r>
              <a:rPr lang="vi" sz="1400" b="0" i="0" dirty="0" smtClean="0">
                <a:solidFill>
                  <a:srgbClr val="7F7F7F"/>
                </a:solidFill>
                <a:latin typeface="Arial" pitchFamily="18" charset="0"/>
              </a:rPr>
              <a:t>phòng thí nghiệm, các cây giống con được chuyển đến </a:t>
            </a:r>
            <a:r>
              <a:rPr lang="en" sz="1400" dirty="0" smtClean="0"/>
              <a:t/>
            </a:r>
            <a:br>
              <a:rPr lang="en" sz="1400" dirty="0" smtClean="0"/>
            </a:br>
            <a:r>
              <a:rPr lang="vi" sz="1400" b="0" i="0" dirty="0" smtClean="0">
                <a:solidFill>
                  <a:srgbClr val="7F7F7F"/>
                </a:solidFill>
                <a:latin typeface="Arial" pitchFamily="18" charset="0"/>
              </a:rPr>
              <a:t>nhà kính để được kiểm định thêm</a:t>
            </a:r>
            <a:r>
              <a:rPr lang="en" sz="1400" dirty="0" smtClean="0"/>
              <a:t/>
            </a:r>
            <a:br>
              <a:rPr lang="en" sz="1400" dirty="0" smtClean="0"/>
            </a:br>
            <a:r>
              <a:rPr lang="vi" sz="1400" b="0" i="0" dirty="0" smtClean="0">
                <a:solidFill>
                  <a:srgbClr val="7F7F7F"/>
                </a:solidFill>
                <a:latin typeface="Arial" pitchFamily="18" charset="0"/>
              </a:rPr>
              <a:t>.  </a:t>
            </a:r>
          </a:p>
        </p:txBody>
      </p:sp>
      <p:sp>
        <p:nvSpPr>
          <p:cNvPr id="33" name="TextBox 32"/>
          <p:cNvSpPr txBox="1"/>
          <p:nvPr/>
        </p:nvSpPr>
        <p:spPr>
          <a:xfrm>
            <a:off x="676098" y="6607724"/>
            <a:ext cx="2674541" cy="656631"/>
          </a:xfrm>
          <a:prstGeom prst="rect">
            <a:avLst/>
          </a:prstGeom>
          <a:noFill/>
        </p:spPr>
        <p:txBody>
          <a:bodyPr wrap="square" rtlCol="0">
            <a:normAutofit fontScale="62500" lnSpcReduction="20000"/>
          </a:bodyPr>
          <a:lstStyle/>
          <a:p>
            <a:r>
              <a:rPr lang="vi" sz="1400" b="0" i="0" dirty="0" smtClean="0">
                <a:solidFill>
                  <a:srgbClr val="7F7F7F"/>
                </a:solidFill>
                <a:latin typeface="Arial" pitchFamily="18" charset="0"/>
              </a:rPr>
              <a:t>Hơn 75 nghiên cứu khác nhau được thực hiện trên mỗi sản phẩm công nghệ sinh học mới trước khi được thương mại hóa để đảm bảo rằng sản phẩm an toàn cho người, động vật và môi trường. </a:t>
            </a:r>
          </a:p>
        </p:txBody>
      </p:sp>
      <p:sp>
        <p:nvSpPr>
          <p:cNvPr id="34" name="TextBox 33"/>
          <p:cNvSpPr txBox="1"/>
          <p:nvPr/>
        </p:nvSpPr>
        <p:spPr>
          <a:xfrm>
            <a:off x="676098" y="9510174"/>
            <a:ext cx="2884309" cy="656631"/>
          </a:xfrm>
          <a:prstGeom prst="rect">
            <a:avLst/>
          </a:prstGeom>
          <a:noFill/>
        </p:spPr>
        <p:txBody>
          <a:bodyPr wrap="square" rtlCol="0">
            <a:normAutofit fontScale="92500"/>
          </a:bodyPr>
          <a:lstStyle/>
          <a:p>
            <a:r>
              <a:rPr lang="vi" sz="900" b="0" i="0" dirty="0" smtClean="0">
                <a:solidFill>
                  <a:srgbClr val="7F7F7F"/>
                </a:solidFill>
                <a:latin typeface="Arial" pitchFamily="18" charset="0"/>
              </a:rPr>
              <a:t>Thí nghiệm trên đồng ruộng à một phần quan trọng trong</a:t>
            </a:r>
            <a:r>
              <a:rPr lang="en" sz="900" dirty="0" smtClean="0"/>
              <a:t/>
            </a:r>
            <a:br>
              <a:rPr lang="en" sz="900" dirty="0" smtClean="0"/>
            </a:br>
            <a:r>
              <a:rPr lang="vi" sz="900" b="0" i="0" dirty="0" smtClean="0">
                <a:solidFill>
                  <a:srgbClr val="7F7F7F"/>
                </a:solidFill>
                <a:latin typeface="Arial" pitchFamily="18" charset="0"/>
              </a:rPr>
              <a:t>quá trình phát triển sản phẩm mới. Việc này</a:t>
            </a:r>
            <a:r>
              <a:rPr lang="en" sz="900" dirty="0" smtClean="0"/>
              <a:t/>
            </a:r>
            <a:br>
              <a:rPr lang="en" sz="900" dirty="0" smtClean="0"/>
            </a:br>
            <a:r>
              <a:rPr lang="vi" sz="900" b="0" i="0" dirty="0" smtClean="0">
                <a:solidFill>
                  <a:srgbClr val="7F7F7F"/>
                </a:solidFill>
                <a:latin typeface="Arial" pitchFamily="18" charset="0"/>
              </a:rPr>
              <a:t> giúp tổng hợp được các dữ liệu và thông tin khoa học </a:t>
            </a:r>
            <a:r>
              <a:rPr lang="en" sz="900" dirty="0" smtClean="0"/>
              <a:t/>
            </a:r>
            <a:br>
              <a:rPr lang="en" sz="900" dirty="0" smtClean="0"/>
            </a:br>
            <a:r>
              <a:rPr lang="vi" sz="900" b="0" i="0" dirty="0" smtClean="0">
                <a:solidFill>
                  <a:srgbClr val="7F7F7F"/>
                </a:solidFill>
                <a:latin typeface="Arial" pitchFamily="18" charset="0"/>
              </a:rPr>
              <a:t> quan trọng.</a:t>
            </a:r>
          </a:p>
        </p:txBody>
      </p:sp>
      <p:sp>
        <p:nvSpPr>
          <p:cNvPr id="35" name="TextBox 34"/>
          <p:cNvSpPr txBox="1"/>
          <p:nvPr/>
        </p:nvSpPr>
        <p:spPr>
          <a:xfrm>
            <a:off x="3875059" y="9517113"/>
            <a:ext cx="2936751" cy="656631"/>
          </a:xfrm>
          <a:prstGeom prst="rect">
            <a:avLst/>
          </a:prstGeom>
          <a:noFill/>
        </p:spPr>
        <p:txBody>
          <a:bodyPr wrap="square" rtlCol="0">
            <a:normAutofit/>
          </a:bodyPr>
          <a:lstStyle/>
          <a:p>
            <a:r>
              <a:rPr lang="vi" sz="900" b="0" i="0" dirty="0" smtClean="0">
                <a:solidFill>
                  <a:srgbClr val="7F7F7F"/>
                </a:solidFill>
                <a:latin typeface="Arial" pitchFamily="18" charset="0"/>
              </a:rPr>
              <a:t>Nông dân chọn hạt giống </a:t>
            </a:r>
            <a:r>
              <a:rPr lang="en" sz="900" dirty="0" smtClean="0"/>
              <a:t/>
            </a:r>
            <a:br>
              <a:rPr lang="en" sz="900" dirty="0" smtClean="0"/>
            </a:br>
            <a:r>
              <a:rPr lang="vi" sz="900" b="0" i="0" dirty="0" smtClean="0">
                <a:solidFill>
                  <a:srgbClr val="7F7F7F"/>
                </a:solidFill>
                <a:latin typeface="Arial" pitchFamily="18" charset="0"/>
              </a:rPr>
              <a:t>tốt nhất cho trang trại và doanh nghiệp của họ. </a:t>
            </a:r>
            <a:r>
              <a:rPr lang="en" sz="900" dirty="0" smtClean="0"/>
              <a:t/>
            </a:r>
            <a:br>
              <a:rPr lang="en" sz="900" dirty="0" smtClean="0"/>
            </a:br>
            <a:r>
              <a:rPr lang="vi" sz="900" b="0" i="0" dirty="0" smtClean="0">
                <a:solidFill>
                  <a:srgbClr val="7F7F7F"/>
                </a:solidFill>
                <a:latin typeface="Arial" pitchFamily="18" charset="0"/>
              </a:rPr>
              <a:t>Có cả hạt giống BĐG và không BĐG</a:t>
            </a:r>
            <a:r>
              <a:rPr lang="en" sz="900" dirty="0" smtClean="0"/>
              <a:t/>
            </a:r>
            <a:br>
              <a:rPr lang="en" sz="900" dirty="0" smtClean="0"/>
            </a:br>
            <a:r>
              <a:rPr lang="vi" sz="900" b="0" i="0" dirty="0" smtClean="0">
                <a:solidFill>
                  <a:srgbClr val="7F7F7F"/>
                </a:solidFill>
                <a:latin typeface="Arial" pitchFamily="18" charset="0"/>
              </a:rPr>
              <a:t> để người nông dân lựa chọn.</a:t>
            </a:r>
          </a:p>
        </p:txBody>
      </p:sp>
      <p:sp>
        <p:nvSpPr>
          <p:cNvPr id="36" name="TextBox 35"/>
          <p:cNvSpPr txBox="1"/>
          <p:nvPr/>
        </p:nvSpPr>
        <p:spPr>
          <a:xfrm>
            <a:off x="544993" y="865211"/>
            <a:ext cx="6319258" cy="550723"/>
          </a:xfrm>
          <a:prstGeom prst="rect">
            <a:avLst/>
          </a:prstGeom>
          <a:noFill/>
        </p:spPr>
        <p:txBody>
          <a:bodyPr wrap="square" rtlCol="0" anchor="ctr">
            <a:normAutofit fontScale="70000" lnSpcReduction="20000"/>
          </a:bodyPr>
          <a:lstStyle/>
          <a:p>
            <a:r>
              <a:rPr lang="vi" sz="1800" b="1" i="0" dirty="0" smtClean="0">
                <a:solidFill>
                  <a:srgbClr val="96DA20"/>
                </a:solidFill>
                <a:latin typeface="Arial" pitchFamily="18" charset="0"/>
              </a:rPr>
              <a:t>Sinh vật BĐG là gì? </a:t>
            </a:r>
            <a:r>
              <a:rPr lang="vi" sz="1400" b="0" i="0" dirty="0" smtClean="0">
                <a:solidFill>
                  <a:srgbClr val="FFFFFF"/>
                </a:solidFill>
                <a:latin typeface="Arial" pitchFamily="18" charset="0"/>
              </a:rPr>
              <a:t>Sinh vật BĐG là sản phẩm thuộc một loại giống cây trồng cụ thể mà những thay đổi chính xác được thực hiện trong ADN của cây để cung cấp cho cây một đặc tính mà không thể đạt được thông qua các phương pháp tạo giống truyền thống (chẳng hạn như gây giống chọn lọc hoặc tiên tiến). </a:t>
            </a:r>
          </a:p>
        </p:txBody>
      </p:sp>
      <p:pic>
        <p:nvPicPr>
          <p:cNvPr id="37" name="Picture 36" descr="Info Fast Fact Icon Lime.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77633" y="1974209"/>
            <a:ext cx="305912" cy="305912"/>
          </a:xfrm>
          <a:prstGeom prst="rect">
            <a:avLst/>
          </a:prstGeom>
        </p:spPr>
      </p:pic>
      <p:pic>
        <p:nvPicPr>
          <p:cNvPr id="38" name="Picture 37" descr="Info Fast Fact Icon Lime.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67854" y="1974209"/>
            <a:ext cx="305912" cy="305912"/>
          </a:xfrm>
          <a:prstGeom prst="rect">
            <a:avLst/>
          </a:prstGeom>
        </p:spPr>
      </p:pic>
      <p:pic>
        <p:nvPicPr>
          <p:cNvPr id="39" name="Picture 38" descr="Info Fast Fact Icon Lime.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77633" y="5103246"/>
            <a:ext cx="305912" cy="305912"/>
          </a:xfrm>
          <a:prstGeom prst="rect">
            <a:avLst/>
          </a:prstGeom>
        </p:spPr>
      </p:pic>
      <p:pic>
        <p:nvPicPr>
          <p:cNvPr id="40" name="Picture 39" descr="Info Fast Fact Icon Lime.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67854" y="5103246"/>
            <a:ext cx="305912" cy="305912"/>
          </a:xfrm>
          <a:prstGeom prst="rect">
            <a:avLst/>
          </a:prstGeom>
        </p:spPr>
      </p:pic>
      <p:pic>
        <p:nvPicPr>
          <p:cNvPr id="41" name="Picture 40" descr="Info Fast Fact Icon Lime.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77633" y="8178040"/>
            <a:ext cx="305912" cy="305912"/>
          </a:xfrm>
          <a:prstGeom prst="rect">
            <a:avLst/>
          </a:prstGeom>
        </p:spPr>
      </p:pic>
      <p:pic>
        <p:nvPicPr>
          <p:cNvPr id="42" name="Picture 41" descr="Info Fast Fact Icon Lime.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67854" y="8178040"/>
            <a:ext cx="305912" cy="305912"/>
          </a:xfrm>
          <a:prstGeom prst="rect">
            <a:avLst/>
          </a:prstGeom>
        </p:spPr>
      </p:pic>
      <p:sp>
        <p:nvSpPr>
          <p:cNvPr id="43" name="TextBox 42"/>
          <p:cNvSpPr txBox="1"/>
          <p:nvPr/>
        </p:nvSpPr>
        <p:spPr>
          <a:xfrm>
            <a:off x="5019417" y="10331069"/>
            <a:ext cx="1897276" cy="169453"/>
          </a:xfrm>
          <a:prstGeom prst="rect">
            <a:avLst/>
          </a:prstGeom>
          <a:noFill/>
        </p:spPr>
        <p:txBody>
          <a:bodyPr wrap="square" rtlCol="0">
            <a:normAutofit fontScale="47500" lnSpcReduction="20000"/>
          </a:bodyPr>
          <a:lstStyle/>
          <a:p>
            <a:pPr algn="r"/>
            <a:r>
              <a:rPr lang="vi" sz="1000" b="0" i="0" dirty="0" smtClean="0">
                <a:solidFill>
                  <a:srgbClr val="808080"/>
                </a:solidFill>
                <a:latin typeface="Arial" pitchFamily="18" charset="0"/>
              </a:rPr>
              <a:t>Để biết thêm thông tin, hãy truy cập GMOAnswers.com  </a:t>
            </a:r>
          </a:p>
        </p:txBody>
      </p:sp>
      <p:sp>
        <p:nvSpPr>
          <p:cNvPr id="44" name="TextBox 43"/>
          <p:cNvSpPr txBox="1"/>
          <p:nvPr/>
        </p:nvSpPr>
        <p:spPr>
          <a:xfrm>
            <a:off x="562474" y="10331069"/>
            <a:ext cx="2307448" cy="169453"/>
          </a:xfrm>
          <a:prstGeom prst="rect">
            <a:avLst/>
          </a:prstGeom>
          <a:noFill/>
        </p:spPr>
        <p:txBody>
          <a:bodyPr wrap="square" rtlCol="0">
            <a:normAutofit fontScale="62500" lnSpcReduction="20000"/>
          </a:bodyPr>
          <a:lstStyle/>
          <a:p>
            <a:r>
              <a:rPr lang="vi" sz="1000" b="0" i="0" dirty="0" smtClean="0">
                <a:solidFill>
                  <a:srgbClr val="808080"/>
                </a:solidFill>
                <a:latin typeface="Arial" pitchFamily="18" charset="0"/>
              </a:rPr>
              <a:t>Nguồn: http://croplife.org/biotech-crop-development/</a:t>
            </a:r>
          </a:p>
        </p:txBody>
      </p:sp>
      <p:sp>
        <p:nvSpPr>
          <p:cNvPr id="47" name="TextBox 46"/>
          <p:cNvSpPr txBox="1"/>
          <p:nvPr/>
        </p:nvSpPr>
        <p:spPr>
          <a:xfrm>
            <a:off x="5783390" y="481752"/>
            <a:ext cx="1214310" cy="215444"/>
          </a:xfrm>
          <a:prstGeom prst="rect">
            <a:avLst/>
          </a:prstGeom>
          <a:solidFill>
            <a:srgbClr val="DEDEDE"/>
          </a:solidFill>
        </p:spPr>
        <p:txBody>
          <a:bodyPr wrap="square" lIns="0" tIns="0" rIns="0" bIns="0" rtlCol="0">
            <a:spAutoFit/>
          </a:bodyPr>
          <a:lstStyle/>
          <a:p>
            <a:r>
              <a:rPr lang="vi" sz="700" b="0" i="0" dirty="0" smtClean="0">
                <a:solidFill>
                  <a:srgbClr val="595959"/>
                </a:solidFill>
                <a:latin typeface="Arial" pitchFamily="18" charset="0"/>
              </a:rPr>
              <a:t>Hỏi ðáp về Biến ðổi gen - Trao đổi mở về cách thức tạo ra thực phẩm</a:t>
            </a:r>
          </a:p>
        </p:txBody>
      </p:sp>
      <p:pic>
        <p:nvPicPr>
          <p:cNvPr id="2" name="Picture 2" descr="N:\k\folders\Ketchum\TPT729739\10-Client_Edits\2016-02-10_DTP\5-DTP\Round_1\a-files_from_DTP\GMO Answers Logo - Vietnamese - REV 2016.png"/>
          <p:cNvPicPr>
            <a:picLocks noChangeAspect="1" noChangeArrowheads="1"/>
          </p:cNvPicPr>
          <p:nvPr/>
        </p:nvPicPr>
        <p:blipFill>
          <a:blip r:embed="rId4"/>
          <a:srcRect/>
          <a:stretch>
            <a:fillRect/>
          </a:stretch>
        </p:blipFill>
        <p:spPr bwMode="auto">
          <a:xfrm>
            <a:off x="5120207" y="53063"/>
            <a:ext cx="672708" cy="672708"/>
          </a:xfrm>
          <a:prstGeom prst="rect">
            <a:avLst/>
          </a:prstGeom>
          <a:noFill/>
        </p:spPr>
      </p:pic>
    </p:spTree>
    <p:extLst>
      <p:ext uri="{BB962C8B-B14F-4D97-AF65-F5344CB8AC3E}">
        <p14:creationId xmlns:p14="http://schemas.microsoft.com/office/powerpoint/2010/main" xmlns="" val="731539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487</Words>
  <Application>Microsoft Office PowerPoint</Application>
  <PresentationFormat>Custom</PresentationFormat>
  <Paragraphs>30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ketchum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Craft</dc:creator>
  <cp:lastModifiedBy>danelson</cp:lastModifiedBy>
  <cp:revision>6</cp:revision>
  <dcterms:created xsi:type="dcterms:W3CDTF">2015-08-13T19:13:52Z</dcterms:created>
  <dcterms:modified xsi:type="dcterms:W3CDTF">2016-02-10T21:48:11Z</dcterms:modified>
</cp:coreProperties>
</file>