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981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70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6E6E6"/>
    <a:srgbClr val="E4E4E4"/>
    <a:srgbClr val="EEEEE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38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64" y="-78"/>
      </p:cViewPr>
      <p:guideLst>
        <p:guide orient="horz" pos="3370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3365"/>
            <a:ext cx="6428423" cy="229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62292"/>
            <a:ext cx="5293995" cy="27339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442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34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636"/>
            <a:ext cx="1407530" cy="1423945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636"/>
            <a:ext cx="4096544" cy="1423945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345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247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74561"/>
            <a:ext cx="6428423" cy="21247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4339"/>
            <a:ext cx="6428423" cy="234022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459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92942"/>
            <a:ext cx="2752037" cy="110151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92942"/>
            <a:ext cx="2752037" cy="110151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64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423"/>
            <a:ext cx="6806565" cy="17830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4705"/>
            <a:ext cx="3341572" cy="997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92704"/>
            <a:ext cx="3341572" cy="61638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4705"/>
            <a:ext cx="3342885" cy="997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92704"/>
            <a:ext cx="3342885" cy="61638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63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57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480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946"/>
            <a:ext cx="2488126" cy="1812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946"/>
            <a:ext cx="4227843" cy="91305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8691"/>
            <a:ext cx="2488126" cy="73178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434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8714"/>
            <a:ext cx="4537710" cy="8840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901"/>
            <a:ext cx="4537710" cy="64188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72799"/>
            <a:ext cx="4537710" cy="125554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875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423"/>
            <a:ext cx="6806565" cy="1783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6239"/>
            <a:ext cx="6806565" cy="7060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15613"/>
            <a:ext cx="1764665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F3AD-0B29-F647-9951-ACD794B1D682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15613"/>
            <a:ext cx="2394903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15613"/>
            <a:ext cx="1764665" cy="569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D18A0-821C-C043-9D94-6352CED43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4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MOA Crop Lifecycle Handout 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55" y="0"/>
            <a:ext cx="6922341" cy="10698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993" y="184489"/>
            <a:ext cx="4632375" cy="444815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zh-CN" sz="3600" b="1" i="0" dirty="0" smtClean="0">
                <a:solidFill>
                  <a:srgbClr val="808080"/>
                </a:solidFill>
                <a:ea typeface="SimSun" pitchFamily="18" charset="0"/>
              </a:rPr>
              <a:t>转基因食品的生命周期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8308" y="1668297"/>
            <a:ext cx="2490994" cy="23035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85000"/>
              </a:lnSpc>
            </a:pPr>
            <a:r>
              <a:rPr lang="zh-CN" sz="1800" b="1" i="0" dirty="0" smtClean="0">
                <a:solidFill>
                  <a:srgbClr val="7F7F7F"/>
                </a:solidFill>
                <a:ea typeface="SimSun" pitchFamily="18" charset="0"/>
              </a:rPr>
              <a:t>性状鉴定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7268" y="1668297"/>
            <a:ext cx="2490994" cy="55442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85000"/>
              </a:lnSpc>
            </a:pPr>
            <a:r>
              <a:rPr lang="zh-CN" sz="1800" b="1" i="0" dirty="0" smtClean="0">
                <a:solidFill>
                  <a:srgbClr val="7F7F7F"/>
                </a:solidFill>
                <a:ea typeface="SimSun" pitchFamily="18" charset="0"/>
              </a:rPr>
              <a:t>转化</a:t>
            </a:r>
          </a:p>
          <a:p>
            <a:pPr>
              <a:lnSpc>
                <a:spcPct val="85000"/>
              </a:lnSpc>
            </a:pPr>
            <a:endParaRPr lang="en-US" sz="1800" b="1" dirty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lnSpc>
                <a:spcPct val="85000"/>
              </a:lnSpc>
            </a:pP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567" y="4716869"/>
            <a:ext cx="2490994" cy="23035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85000"/>
              </a:lnSpc>
            </a:pPr>
            <a:r>
              <a:rPr lang="zh-CN" sz="1800" b="1" i="0" dirty="0" smtClean="0">
                <a:solidFill>
                  <a:srgbClr val="7F7F7F"/>
                </a:solidFill>
                <a:ea typeface="SimSun" pitchFamily="18" charset="0"/>
              </a:rPr>
              <a:t>法规科学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7268" y="4716869"/>
            <a:ext cx="2490994" cy="23035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85000"/>
              </a:lnSpc>
            </a:pPr>
            <a:r>
              <a:rPr lang="zh-CN" sz="1800" b="1" i="0" dirty="0" smtClean="0">
                <a:solidFill>
                  <a:srgbClr val="7F7F7F"/>
                </a:solidFill>
                <a:ea typeface="SimSun" pitchFamily="18" charset="0"/>
              </a:rPr>
              <a:t>温室试验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8308" y="7737922"/>
            <a:ext cx="2490994" cy="23035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85000"/>
              </a:lnSpc>
            </a:pPr>
            <a:r>
              <a:rPr lang="zh-CN" sz="1800" b="1" i="0" dirty="0" smtClean="0">
                <a:solidFill>
                  <a:srgbClr val="7F7F7F"/>
                </a:solidFill>
                <a:ea typeface="SimSun" pitchFamily="18" charset="0"/>
              </a:rPr>
              <a:t>田间试验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7268" y="7737922"/>
            <a:ext cx="2490994" cy="23035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>
              <a:lnSpc>
                <a:spcPct val="85000"/>
              </a:lnSpc>
            </a:pPr>
            <a:r>
              <a:rPr lang="zh-CN" sz="1800" b="1" i="0" dirty="0" smtClean="0">
                <a:solidFill>
                  <a:srgbClr val="7F7F7F"/>
                </a:solidFill>
                <a:ea typeface="SimSun" pitchFamily="18" charset="0"/>
              </a:rPr>
              <a:t>将种子交到农民手中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21335" y="2017910"/>
            <a:ext cx="839072" cy="12752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721335" y="2297601"/>
            <a:ext cx="839072" cy="995537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zh-CN" sz="1100" b="0" i="0" dirty="0" smtClean="0">
                <a:solidFill>
                  <a:srgbClr val="7F7F7F"/>
                </a:solidFill>
                <a:ea typeface="SimSun" pitchFamily="18" charset="0"/>
              </a:rPr>
              <a:t>投递到市场上的每一个性状都是从 6000 多个性状中经过筛选与测试的结果。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0296" y="2017910"/>
            <a:ext cx="839072" cy="15082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920296" y="2297601"/>
            <a:ext cx="839072" cy="12285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800" b="0" i="0" dirty="0" smtClean="0">
                <a:solidFill>
                  <a:srgbClr val="7F7F7F"/>
                </a:solidFill>
                <a:ea typeface="SimSun" pitchFamily="18" charset="0"/>
              </a:rPr>
              <a:t>细胞转化的方式有许多种。常用的一种方法是使用土壤杆菌进行细胞转化。土壤杆菌是一种自然菌，可以将基因传递给植物。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21335" y="5155688"/>
            <a:ext cx="839072" cy="127522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721335" y="5435379"/>
            <a:ext cx="839072" cy="995537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zh-CN" sz="1100" b="0" i="0" dirty="0" smtClean="0">
                <a:solidFill>
                  <a:srgbClr val="7F7F7F"/>
                </a:solidFill>
                <a:ea typeface="SimSun" pitchFamily="18" charset="0"/>
              </a:rPr>
              <a:t>一种新型生物技术种子产品在进入市场之前，它的研发工作平均需要花费 13 年，耗资 1.3 亿美元。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20296" y="5155688"/>
            <a:ext cx="839072" cy="162472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920296" y="5435379"/>
            <a:ext cx="839072" cy="1345034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r>
              <a:rPr lang="zh-CN" sz="1100" b="0" i="0" dirty="0" smtClean="0">
                <a:solidFill>
                  <a:srgbClr val="7F7F7F"/>
                </a:solidFill>
                <a:ea typeface="SimSun" pitchFamily="18" charset="0"/>
              </a:rPr>
              <a:t>只有经过若干年严格的测试之后，才能选出表现优异的植物和性状进行农田测试和监管审查。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57324" y="5173169"/>
            <a:ext cx="603083" cy="18004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zh-CN" sz="1100" b="1" i="0" dirty="0" smtClean="0">
                <a:solidFill>
                  <a:srgbClr val="7F7F7F"/>
                </a:solidFill>
                <a:ea typeface="SimSun" pitchFamily="18" charset="0"/>
              </a:rPr>
              <a:t>有趣的真相：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73765" y="5173169"/>
            <a:ext cx="603083" cy="18004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zh-CN" sz="1100" b="1" i="0" dirty="0" smtClean="0">
                <a:solidFill>
                  <a:srgbClr val="7F7F7F"/>
                </a:solidFill>
                <a:ea typeface="SimSun" pitchFamily="18" charset="0"/>
              </a:rPr>
              <a:t>有趣的真相：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73765" y="2032772"/>
            <a:ext cx="603083" cy="18004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zh-CN" sz="1100" b="1" i="0" dirty="0" smtClean="0">
                <a:solidFill>
                  <a:srgbClr val="7F7F7F"/>
                </a:solidFill>
                <a:ea typeface="SimSun" pitchFamily="18" charset="0"/>
              </a:rPr>
              <a:t>有趣的真相：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74805" y="2032772"/>
            <a:ext cx="603083" cy="18004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zh-CN" sz="1100" b="1" i="0" dirty="0" smtClean="0">
                <a:solidFill>
                  <a:srgbClr val="7F7F7F"/>
                </a:solidFill>
                <a:ea typeface="SimSun" pitchFamily="18" charset="0"/>
              </a:rPr>
              <a:t>有趣的真相：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21335" y="8232632"/>
            <a:ext cx="839072" cy="175835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721335" y="8512322"/>
            <a:ext cx="839072" cy="1461533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r>
              <a:rPr lang="zh-CN" sz="1100" b="0" i="0" dirty="0" smtClean="0">
                <a:solidFill>
                  <a:srgbClr val="7F7F7F"/>
                </a:solidFill>
                <a:ea typeface="SimSun" pitchFamily="18" charset="0"/>
              </a:rPr>
              <a:t>全球超过 90 个政府机构对转基因作物进行审查和批准。在许多国家，多家机构参与转基因食品的监管工作。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920296" y="8249764"/>
            <a:ext cx="839072" cy="17412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920296" y="8529455"/>
            <a:ext cx="891514" cy="1461533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r>
              <a:rPr lang="zh-CN" sz="1100" b="0" i="0" dirty="0" smtClean="0">
                <a:solidFill>
                  <a:srgbClr val="7F7F7F"/>
                </a:solidFill>
                <a:ea typeface="SimSun" pitchFamily="18" charset="0"/>
              </a:rPr>
              <a:t>2013 年，全世界超过 1800 万农民朋友选择种植转基因种子，以期获得更高的产量，提高作物质量，并采用可持续农耕法（例如，免耕法）。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57324" y="8250112"/>
            <a:ext cx="603083" cy="18004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zh-CN" sz="1100" b="1" i="0" dirty="0" smtClean="0">
                <a:solidFill>
                  <a:srgbClr val="7F7F7F"/>
                </a:solidFill>
                <a:ea typeface="SimSun" pitchFamily="18" charset="0"/>
              </a:rPr>
              <a:t>有趣的真相：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3765" y="8267246"/>
            <a:ext cx="603083" cy="180044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r>
              <a:rPr lang="zh-CN" sz="1100" b="1" i="0" dirty="0" smtClean="0">
                <a:solidFill>
                  <a:srgbClr val="7F7F7F"/>
                </a:solidFill>
                <a:ea typeface="SimSun" pitchFamily="18" charset="0"/>
              </a:rPr>
              <a:t>有趣的真相：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6098" y="3433843"/>
            <a:ext cx="2936751" cy="508360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zh-CN" sz="1400" b="0" i="0" dirty="0" smtClean="0">
                <a:solidFill>
                  <a:srgbClr val="7F7F7F"/>
                </a:solidFill>
                <a:ea typeface="SimSun" pitchFamily="18" charset="0"/>
              </a:rPr>
              <a:t>科学家经过精心研究，鉴定出可以让作物抵</a:t>
            </a:r>
            <a:endParaRPr lang="en-US" altLang="zh-CN" sz="1400" b="0" i="0" dirty="0" smtClean="0">
              <a:solidFill>
                <a:srgbClr val="7F7F7F"/>
              </a:solidFill>
              <a:ea typeface="SimSun" pitchFamily="18" charset="0"/>
            </a:endParaRPr>
          </a:p>
          <a:p>
            <a:r>
              <a:rPr lang="zh-CN" sz="1400" b="0" i="0" dirty="0" smtClean="0">
                <a:solidFill>
                  <a:srgbClr val="7F7F7F"/>
                </a:solidFill>
                <a:ea typeface="SimSun" pitchFamily="18" charset="0"/>
              </a:rPr>
              <a:t>抗病害、虫害或干旱条件的特定性状基因。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75059" y="3433843"/>
            <a:ext cx="2936751" cy="13132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spcBef>
                <a:spcPts val="1200"/>
              </a:spcBef>
            </a:pPr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鉴定出所需性状基因后，</a:t>
            </a:r>
            <a:r>
              <a:rPr lang="en" sz="900" dirty="0" smtClean="0"/>
              <a:t/>
            </a:r>
            <a:br>
              <a:rPr lang="en" sz="900" dirty="0" smtClean="0"/>
            </a:br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科学家便将该基因转移到植物种子体内。结果就创造了转基因生物。</a:t>
            </a:r>
          </a:p>
          <a:p>
            <a:pPr>
              <a:spcBef>
                <a:spcPts val="1200"/>
              </a:spcBef>
            </a:pPr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研究人员还可以让基因在一种植物体内转移或移动，这也是转基因生物。</a:t>
            </a:r>
          </a:p>
          <a:p>
            <a:pPr>
              <a:spcBef>
                <a:spcPts val="1200"/>
              </a:spcBef>
            </a:pPr>
            <a:endParaRPr lang="en-US" sz="9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75059" y="6629896"/>
            <a:ext cx="1992795" cy="656631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zh-CN" sz="1400" b="0" i="0" dirty="0" smtClean="0">
                <a:solidFill>
                  <a:srgbClr val="7F7F7F"/>
                </a:solidFill>
                <a:ea typeface="SimSun" pitchFamily="18" charset="0"/>
              </a:rPr>
              <a:t>在实验室研制出转基因生物后，幼苗将被转移到温室，</a:t>
            </a:r>
            <a:r>
              <a:rPr lang="en" sz="1400" dirty="0" smtClean="0"/>
              <a:t/>
            </a:r>
            <a:br>
              <a:rPr lang="en" sz="1400" dirty="0" smtClean="0"/>
            </a:br>
            <a:r>
              <a:rPr lang="zh-CN" sz="1400" b="0" i="0" dirty="0" smtClean="0">
                <a:solidFill>
                  <a:srgbClr val="7F7F7F"/>
                </a:solidFill>
                <a:ea typeface="SimSun" pitchFamily="18" charset="0"/>
              </a:rPr>
              <a:t>在那里执行进一步测试。 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76098" y="6607724"/>
            <a:ext cx="2674541" cy="656631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r>
              <a:rPr lang="zh-CN" sz="1400" b="0" i="0" dirty="0" smtClean="0">
                <a:solidFill>
                  <a:srgbClr val="7F7F7F"/>
                </a:solidFill>
                <a:ea typeface="SimSun" pitchFamily="18" charset="0"/>
              </a:rPr>
              <a:t>每一种新型生物技术产品在进入市场销售之前，需要执行超过 75 项不同的研究，以确保这些产品对人类、动物和环境是安全的。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6098" y="9510174"/>
            <a:ext cx="2884309" cy="6566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田间试验是研制新产品过程中</a:t>
            </a:r>
            <a:r>
              <a:rPr lang="en" sz="900" dirty="0" smtClean="0"/>
              <a:t/>
            </a:r>
            <a:br>
              <a:rPr lang="en" sz="900" dirty="0" smtClean="0"/>
            </a:br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非常重要的一个步骤。田间试验</a:t>
            </a:r>
            <a:r>
              <a:rPr lang="en" sz="900" dirty="0" smtClean="0"/>
              <a:t/>
            </a:r>
            <a:br>
              <a:rPr lang="en" sz="900" dirty="0" smtClean="0"/>
            </a:br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提供关键的科学和表现数据与信息。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75059" y="9517113"/>
            <a:ext cx="2936751" cy="65663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农民选择最适合其农田状况和</a:t>
            </a:r>
            <a:endParaRPr lang="en-US" altLang="zh-CN" sz="900" b="0" i="0" dirty="0" smtClean="0">
              <a:solidFill>
                <a:srgbClr val="7F7F7F"/>
              </a:solidFill>
              <a:ea typeface="SimSun" pitchFamily="18" charset="0"/>
            </a:endParaRPr>
          </a:p>
          <a:p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业务经营的种子。转基因种子与</a:t>
            </a:r>
            <a:endParaRPr lang="en-US" altLang="zh-CN" sz="900" b="0" i="0" dirty="0" smtClean="0">
              <a:solidFill>
                <a:srgbClr val="7F7F7F"/>
              </a:solidFill>
              <a:ea typeface="SimSun" pitchFamily="18" charset="0"/>
            </a:endParaRPr>
          </a:p>
          <a:p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非</a:t>
            </a:r>
            <a:r>
              <a:rPr lang="zh-CN" sz="900" b="0" i="0" smtClean="0">
                <a:solidFill>
                  <a:srgbClr val="7F7F7F"/>
                </a:solidFill>
                <a:ea typeface="SimSun" pitchFamily="18" charset="0"/>
              </a:rPr>
              <a:t>转基因种子均</a:t>
            </a:r>
            <a:r>
              <a:rPr lang="zh-CN" sz="900" b="0" i="0" dirty="0" smtClean="0">
                <a:solidFill>
                  <a:srgbClr val="7F7F7F"/>
                </a:solidFill>
                <a:ea typeface="SimSun" pitchFamily="18" charset="0"/>
              </a:rPr>
              <a:t>可供农民朋友们选择。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4992" y="865211"/>
            <a:ext cx="6452707" cy="550723"/>
          </a:xfrm>
          <a:prstGeom prst="rect">
            <a:avLst/>
          </a:prstGeom>
          <a:noFill/>
        </p:spPr>
        <p:txBody>
          <a:bodyPr wrap="square" rtlCol="0" anchor="ctr">
            <a:normAutofit fontScale="77500" lnSpcReduction="20000"/>
          </a:bodyPr>
          <a:lstStyle/>
          <a:p>
            <a:r>
              <a:rPr lang="zh-CN" sz="1800" b="1" i="0" dirty="0" smtClean="0">
                <a:solidFill>
                  <a:srgbClr val="96DA20"/>
                </a:solidFill>
                <a:ea typeface="SimSun" pitchFamily="18" charset="0"/>
              </a:rPr>
              <a:t>什么是转基因生物？ </a:t>
            </a:r>
            <a:r>
              <a:rPr lang="zh-CN" sz="1400" b="0" i="0" dirty="0" smtClean="0">
                <a:solidFill>
                  <a:srgbClr val="FFFFFF"/>
                </a:solidFill>
                <a:ea typeface="SimSun" pitchFamily="18" charset="0"/>
              </a:rPr>
              <a:t>转基因生物是通过一种特殊的植物育种方式培育出的产品，在培育过程中精确改动植物的 DNA，从而使植物获得传统育种方法无法实现的特质（例如选择性育种或高级育种）。</a:t>
            </a:r>
          </a:p>
        </p:txBody>
      </p:sp>
      <p:pic>
        <p:nvPicPr>
          <p:cNvPr id="37" name="Picture 36" descr="Info Fast Fact Icon L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33" y="1974209"/>
            <a:ext cx="305912" cy="305912"/>
          </a:xfrm>
          <a:prstGeom prst="rect">
            <a:avLst/>
          </a:prstGeom>
        </p:spPr>
      </p:pic>
      <p:pic>
        <p:nvPicPr>
          <p:cNvPr id="38" name="Picture 37" descr="Info Fast Fact Icon L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54" y="1974209"/>
            <a:ext cx="305912" cy="305912"/>
          </a:xfrm>
          <a:prstGeom prst="rect">
            <a:avLst/>
          </a:prstGeom>
        </p:spPr>
      </p:pic>
      <p:pic>
        <p:nvPicPr>
          <p:cNvPr id="39" name="Picture 38" descr="Info Fast Fact Icon L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33" y="5103246"/>
            <a:ext cx="305912" cy="305912"/>
          </a:xfrm>
          <a:prstGeom prst="rect">
            <a:avLst/>
          </a:prstGeom>
        </p:spPr>
      </p:pic>
      <p:pic>
        <p:nvPicPr>
          <p:cNvPr id="40" name="Picture 39" descr="Info Fast Fact Icon L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54" y="5103246"/>
            <a:ext cx="305912" cy="305912"/>
          </a:xfrm>
          <a:prstGeom prst="rect">
            <a:avLst/>
          </a:prstGeom>
        </p:spPr>
      </p:pic>
      <p:pic>
        <p:nvPicPr>
          <p:cNvPr id="41" name="Picture 40" descr="Info Fast Fact Icon L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33" y="8178040"/>
            <a:ext cx="305912" cy="305912"/>
          </a:xfrm>
          <a:prstGeom prst="rect">
            <a:avLst/>
          </a:prstGeom>
        </p:spPr>
      </p:pic>
      <p:pic>
        <p:nvPicPr>
          <p:cNvPr id="42" name="Picture 41" descr="Info Fast Fact Icon Li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54" y="8178040"/>
            <a:ext cx="305912" cy="30591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019417" y="10331069"/>
            <a:ext cx="1897276" cy="169453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r"/>
            <a:r>
              <a:rPr lang="zh-CN" sz="1000" b="0" i="0" dirty="0" smtClean="0">
                <a:solidFill>
                  <a:srgbClr val="808080"/>
                </a:solidFill>
                <a:ea typeface="SimSun" pitchFamily="18" charset="0"/>
              </a:rPr>
              <a:t>如需更多信息，请访问 GMOAnswers.com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2474" y="10331069"/>
            <a:ext cx="2307448" cy="169453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zh-CN" sz="1000" b="0" i="0" dirty="0" smtClean="0">
                <a:solidFill>
                  <a:srgbClr val="808080"/>
                </a:solidFill>
                <a:ea typeface="SimSun" pitchFamily="18" charset="0"/>
              </a:rPr>
              <a:t>来源：http://croplife.org/biotech-crop-development/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83391" y="462553"/>
            <a:ext cx="1388935" cy="215444"/>
          </a:xfrm>
          <a:prstGeom prst="rect">
            <a:avLst/>
          </a:prstGeom>
          <a:solidFill>
            <a:srgbClr val="E6E6E6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zh-CN" sz="700" b="0" i="0" dirty="0" smtClean="0">
                <a:solidFill>
                  <a:srgbClr val="595959"/>
                </a:solidFill>
                <a:ea typeface="SimSun" pitchFamily="18" charset="0"/>
              </a:rPr>
              <a:t>答您所问—— 转基因</a:t>
            </a:r>
            <a:endParaRPr lang="en-US" altLang="zh-CN" sz="700" b="0" i="0" dirty="0" smtClean="0">
              <a:solidFill>
                <a:srgbClr val="595959"/>
              </a:solidFill>
              <a:ea typeface="SimSun" pitchFamily="18" charset="0"/>
            </a:endParaRPr>
          </a:p>
          <a:p>
            <a:r>
              <a:rPr lang="zh-CN" sz="700" b="0" i="0" dirty="0" smtClean="0">
                <a:solidFill>
                  <a:srgbClr val="595959"/>
                </a:solidFill>
                <a:ea typeface="SimSun" pitchFamily="18" charset="0"/>
              </a:rPr>
              <a:t>从田间到餐桌</a:t>
            </a:r>
          </a:p>
        </p:txBody>
      </p:sp>
      <p:pic>
        <p:nvPicPr>
          <p:cNvPr id="45" name="Picture 44" descr="GMO Answers Logo - Mandar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018" y="28576"/>
            <a:ext cx="742928" cy="742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1539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415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ketchum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Craft</dc:creator>
  <cp:lastModifiedBy>agates</cp:lastModifiedBy>
  <cp:revision>7</cp:revision>
  <dcterms:created xsi:type="dcterms:W3CDTF">2015-08-13T19:13:52Z</dcterms:created>
  <dcterms:modified xsi:type="dcterms:W3CDTF">2015-09-23T01:23:00Z</dcterms:modified>
</cp:coreProperties>
</file>